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3" r:id="rId9"/>
    <p:sldId id="262" r:id="rId10"/>
    <p:sldId id="264" r:id="rId11"/>
    <p:sldId id="265" r:id="rId12"/>
  </p:sldIdLst>
  <p:sldSz cx="18288000" cy="10287000"/>
  <p:notesSz cx="6858000" cy="9144000"/>
  <p:embeddedFontLst>
    <p:embeddedFont>
      <p:font typeface="Black Han Sans" pitchFamily="2" charset="-127"/>
      <p:regular r:id="rId13"/>
    </p:embeddedFont>
    <p:embeddedFont>
      <p:font typeface="Canva Sans Bold" panose="020B0803030501040103" pitchFamily="34" charset="0"/>
      <p:regular r:id="rId14"/>
      <p:bold r:id="rId15"/>
    </p:embeddedFont>
    <p:embeddedFont>
      <p:font typeface="Moul" panose="02000500000000000000" pitchFamily="2" charset="7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6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11" autoAdjust="0"/>
    <p:restoredTop sz="93946" autoAdjust="0"/>
  </p:normalViewPr>
  <p:slideViewPr>
    <p:cSldViewPr>
      <p:cViewPr varScale="1">
        <p:scale>
          <a:sx n="80" d="100"/>
          <a:sy n="80" d="100"/>
        </p:scale>
        <p:origin x="8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45349" y="1528892"/>
            <a:ext cx="2871101" cy="3517429"/>
          </a:xfrm>
          <a:custGeom>
            <a:avLst/>
            <a:gdLst/>
            <a:ahLst/>
            <a:cxnLst/>
            <a:rect l="l" t="t" r="r" b="b"/>
            <a:pathLst>
              <a:path w="2871101" h="3517429">
                <a:moveTo>
                  <a:pt x="0" y="0"/>
                </a:moveTo>
                <a:lnTo>
                  <a:pt x="2871101" y="0"/>
                </a:lnTo>
                <a:lnTo>
                  <a:pt x="2871101" y="3517429"/>
                </a:lnTo>
                <a:lnTo>
                  <a:pt x="0" y="3517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601813" y="6282582"/>
            <a:ext cx="3878040" cy="3243011"/>
          </a:xfrm>
          <a:custGeom>
            <a:avLst/>
            <a:gdLst/>
            <a:ahLst/>
            <a:cxnLst/>
            <a:rect l="l" t="t" r="r" b="b"/>
            <a:pathLst>
              <a:path w="3878040" h="3243011">
                <a:moveTo>
                  <a:pt x="0" y="0"/>
                </a:moveTo>
                <a:lnTo>
                  <a:pt x="3878040" y="0"/>
                </a:lnTo>
                <a:lnTo>
                  <a:pt x="3878040" y="3243011"/>
                </a:lnTo>
                <a:lnTo>
                  <a:pt x="0" y="3243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505992" y="4559275"/>
            <a:ext cx="1848171" cy="2540441"/>
          </a:xfrm>
          <a:custGeom>
            <a:avLst/>
            <a:gdLst/>
            <a:ahLst/>
            <a:cxnLst/>
            <a:rect l="l" t="t" r="r" b="b"/>
            <a:pathLst>
              <a:path w="1848171" h="2540441">
                <a:moveTo>
                  <a:pt x="0" y="0"/>
                </a:moveTo>
                <a:lnTo>
                  <a:pt x="1848171" y="0"/>
                </a:lnTo>
                <a:lnTo>
                  <a:pt x="1848171" y="2540441"/>
                </a:lnTo>
                <a:lnTo>
                  <a:pt x="0" y="2540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6507006">
            <a:off x="11218253" y="1579784"/>
            <a:ext cx="3216917" cy="1218407"/>
          </a:xfrm>
          <a:custGeom>
            <a:avLst/>
            <a:gdLst/>
            <a:ahLst/>
            <a:cxnLst/>
            <a:rect l="l" t="t" r="r" b="b"/>
            <a:pathLst>
              <a:path w="3216917" h="1218407">
                <a:moveTo>
                  <a:pt x="0" y="0"/>
                </a:moveTo>
                <a:lnTo>
                  <a:pt x="3216917" y="0"/>
                </a:lnTo>
                <a:lnTo>
                  <a:pt x="3216917" y="1218407"/>
                </a:lnTo>
                <a:lnTo>
                  <a:pt x="0" y="12184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340378" y="3025750"/>
            <a:ext cx="9383176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440"/>
              </a:lnSpc>
            </a:pPr>
            <a:r>
              <a:rPr lang="en-US" sz="8700" dirty="0">
                <a:solidFill>
                  <a:srgbClr val="38695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Coffee Sales Report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43200" y="8728814"/>
            <a:ext cx="6016675" cy="778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27"/>
              </a:lnSpc>
            </a:pPr>
            <a:r>
              <a:rPr lang="en-US" sz="4591" b="1" dirty="0" err="1">
                <a:solidFill>
                  <a:srgbClr val="950C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MiruthulaVishnavy</a:t>
            </a:r>
            <a:r>
              <a:rPr lang="en-US" sz="4591" b="1" dirty="0">
                <a:solidFill>
                  <a:srgbClr val="950C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S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7389" y="8027912"/>
            <a:ext cx="4128411" cy="5267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3129" b="1" dirty="0">
                <a:solidFill>
                  <a:srgbClr val="A5440E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Presented By: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251763" y="1310144"/>
            <a:ext cx="9429446" cy="17576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19"/>
              </a:lnSpc>
            </a:pPr>
            <a:r>
              <a:rPr lang="en-US" sz="10299" b="1" dirty="0">
                <a:solidFill>
                  <a:srgbClr val="950C3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RU</a:t>
            </a:r>
            <a:r>
              <a:rPr lang="en-US" sz="10299" b="1" dirty="0">
                <a:solidFill>
                  <a:srgbClr val="7E43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BUCKS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473214" y="500062"/>
            <a:ext cx="1525030" cy="947425"/>
          </a:xfrm>
          <a:custGeom>
            <a:avLst/>
            <a:gdLst/>
            <a:ahLst/>
            <a:cxnLst/>
            <a:rect l="l" t="t" r="r" b="b"/>
            <a:pathLst>
              <a:path w="1525030" h="947425">
                <a:moveTo>
                  <a:pt x="0" y="0"/>
                </a:moveTo>
                <a:lnTo>
                  <a:pt x="1525030" y="0"/>
                </a:lnTo>
                <a:lnTo>
                  <a:pt x="1525030" y="947426"/>
                </a:lnTo>
                <a:lnTo>
                  <a:pt x="0" y="9474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7448476" y="-1362890"/>
            <a:ext cx="3733709" cy="3238992"/>
          </a:xfrm>
          <a:custGeom>
            <a:avLst/>
            <a:gdLst/>
            <a:ahLst/>
            <a:cxnLst/>
            <a:rect l="l" t="t" r="r" b="b"/>
            <a:pathLst>
              <a:path w="3733709" h="3238992">
                <a:moveTo>
                  <a:pt x="0" y="0"/>
                </a:moveTo>
                <a:lnTo>
                  <a:pt x="3733709" y="0"/>
                </a:lnTo>
                <a:lnTo>
                  <a:pt x="3733709" y="3238992"/>
                </a:lnTo>
                <a:lnTo>
                  <a:pt x="0" y="32389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823277" y="1876102"/>
            <a:ext cx="4343839" cy="4114800"/>
          </a:xfrm>
          <a:custGeom>
            <a:avLst/>
            <a:gdLst/>
            <a:ahLst/>
            <a:cxnLst/>
            <a:rect l="l" t="t" r="r" b="b"/>
            <a:pathLst>
              <a:path w="4343839" h="4114800">
                <a:moveTo>
                  <a:pt x="0" y="0"/>
                </a:moveTo>
                <a:lnTo>
                  <a:pt x="4343838" y="0"/>
                </a:lnTo>
                <a:lnTo>
                  <a:pt x="43438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713163" y="338137"/>
            <a:ext cx="12292767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8695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Future Improvements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8068" y="6498575"/>
            <a:ext cx="17259300" cy="3398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2" lvl="1" indent="-410206" algn="l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dirty="0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Incorporate external regressors like weather, holidays, and promotions.</a:t>
            </a:r>
          </a:p>
          <a:p>
            <a:pPr marL="820412" lvl="1" indent="-410206" algn="l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dirty="0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Apply hierarchical forecasting for product categories.</a:t>
            </a:r>
          </a:p>
          <a:p>
            <a:pPr marL="820412" lvl="1" indent="-410206" algn="l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dirty="0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Use machine learning model (e.g., ARIMA) for comparison.</a:t>
            </a:r>
          </a:p>
          <a:p>
            <a:pPr marL="820412" lvl="1" indent="-410206" algn="l">
              <a:lnSpc>
                <a:spcPts val="5319"/>
              </a:lnSpc>
              <a:spcBef>
                <a:spcPct val="0"/>
              </a:spcBef>
              <a:buFont typeface="Arial"/>
              <a:buChar char="•"/>
            </a:pPr>
            <a:r>
              <a:rPr lang="en-US" sz="3799" dirty="0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Re-train model monthly as new data is recorded.</a:t>
            </a:r>
          </a:p>
          <a:p>
            <a:pPr algn="l">
              <a:lnSpc>
                <a:spcPts val="5319"/>
              </a:lnSpc>
            </a:pPr>
            <a:endParaRPr lang="en-US" sz="3799" dirty="0">
              <a:solidFill>
                <a:srgbClr val="7D5427"/>
              </a:solidFill>
              <a:latin typeface="Moul"/>
              <a:ea typeface="Moul"/>
              <a:cs typeface="Moul"/>
              <a:sym typeface="Mou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15766" y="3705225"/>
            <a:ext cx="16891203" cy="253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80"/>
              </a:lnSpc>
            </a:pPr>
            <a:r>
              <a:rPr lang="en-US" sz="14400">
                <a:solidFill>
                  <a:srgbClr val="38695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190501" y="8591597"/>
            <a:ext cx="18669001" cy="10147534"/>
          </a:xfrm>
          <a:custGeom>
            <a:avLst/>
            <a:gdLst/>
            <a:ahLst/>
            <a:cxnLst/>
            <a:rect l="l" t="t" r="r" b="b"/>
            <a:pathLst>
              <a:path w="20325294" h="10238867">
                <a:moveTo>
                  <a:pt x="0" y="0"/>
                </a:moveTo>
                <a:lnTo>
                  <a:pt x="20325294" y="0"/>
                </a:lnTo>
                <a:lnTo>
                  <a:pt x="20325294" y="10238867"/>
                </a:lnTo>
                <a:lnTo>
                  <a:pt x="0" y="10238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4782800" y="1104900"/>
            <a:ext cx="946853" cy="894776"/>
          </a:xfrm>
          <a:custGeom>
            <a:avLst/>
            <a:gdLst/>
            <a:ahLst/>
            <a:cxnLst/>
            <a:rect l="l" t="t" r="r" b="b"/>
            <a:pathLst>
              <a:path w="946853" h="894776">
                <a:moveTo>
                  <a:pt x="946853" y="0"/>
                </a:moveTo>
                <a:lnTo>
                  <a:pt x="0" y="0"/>
                </a:lnTo>
                <a:lnTo>
                  <a:pt x="0" y="894777"/>
                </a:lnTo>
                <a:lnTo>
                  <a:pt x="946853" y="894777"/>
                </a:lnTo>
                <a:lnTo>
                  <a:pt x="9468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840977" y="1179896"/>
            <a:ext cx="15777032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8695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013" y="3211170"/>
            <a:ext cx="17168985" cy="5398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8334" lvl="1" indent="-414167" algn="l">
              <a:lnSpc>
                <a:spcPts val="5371"/>
              </a:lnSpc>
              <a:spcBef>
                <a:spcPct val="0"/>
              </a:spcBef>
              <a:buFont typeface="Arial"/>
              <a:buChar char="•"/>
            </a:pPr>
            <a:r>
              <a:rPr lang="en-US" sz="3836" dirty="0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The goal is to forecast monthly coffee sales using past transaction data.</a:t>
            </a:r>
          </a:p>
          <a:p>
            <a:pPr marL="828334" lvl="1" indent="-414167" algn="l">
              <a:lnSpc>
                <a:spcPts val="5371"/>
              </a:lnSpc>
              <a:spcBef>
                <a:spcPct val="0"/>
              </a:spcBef>
              <a:buFont typeface="Arial"/>
              <a:buChar char="•"/>
            </a:pPr>
            <a:r>
              <a:rPr lang="en-US" sz="3836" dirty="0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This helps optimize inventory purchasing, staffing levels, and revenue planning.</a:t>
            </a:r>
          </a:p>
          <a:p>
            <a:pPr marL="828334" lvl="1" indent="-414167" algn="l">
              <a:lnSpc>
                <a:spcPts val="5371"/>
              </a:lnSpc>
              <a:spcBef>
                <a:spcPct val="0"/>
              </a:spcBef>
              <a:buFont typeface="Arial"/>
              <a:buChar char="•"/>
            </a:pPr>
            <a:r>
              <a:rPr lang="en-US" sz="3836" dirty="0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Coffee sales fluctuate due to seasonal demand, holidays, and promotions - understanding these patterns ensures consistent supply and reduced wastage.</a:t>
            </a:r>
          </a:p>
          <a:p>
            <a:pPr algn="l">
              <a:lnSpc>
                <a:spcPts val="5371"/>
              </a:lnSpc>
            </a:pPr>
            <a:endParaRPr lang="en-US" sz="3836" dirty="0">
              <a:solidFill>
                <a:srgbClr val="7D5427"/>
              </a:solidFill>
              <a:latin typeface="Moul"/>
              <a:ea typeface="Moul"/>
              <a:cs typeface="Moul"/>
              <a:sym typeface="Mou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21200" y="-241690"/>
            <a:ext cx="7592813" cy="11248612"/>
          </a:xfrm>
          <a:custGeom>
            <a:avLst/>
            <a:gdLst/>
            <a:ahLst/>
            <a:cxnLst/>
            <a:rect l="l" t="t" r="r" b="b"/>
            <a:pathLst>
              <a:path w="7592813" h="11248612">
                <a:moveTo>
                  <a:pt x="0" y="0"/>
                </a:moveTo>
                <a:lnTo>
                  <a:pt x="7592813" y="0"/>
                </a:lnTo>
                <a:lnTo>
                  <a:pt x="7592813" y="11248612"/>
                </a:lnTo>
                <a:lnTo>
                  <a:pt x="0" y="11248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78465" y="1083285"/>
            <a:ext cx="528322" cy="696306"/>
          </a:xfrm>
          <a:custGeom>
            <a:avLst/>
            <a:gdLst/>
            <a:ahLst/>
            <a:cxnLst/>
            <a:rect l="l" t="t" r="r" b="b"/>
            <a:pathLst>
              <a:path w="528322" h="696306">
                <a:moveTo>
                  <a:pt x="0" y="0"/>
                </a:moveTo>
                <a:lnTo>
                  <a:pt x="528322" y="0"/>
                </a:lnTo>
                <a:lnTo>
                  <a:pt x="528322" y="696306"/>
                </a:lnTo>
                <a:lnTo>
                  <a:pt x="0" y="696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348299" y="8937447"/>
            <a:ext cx="4400856" cy="4114800"/>
          </a:xfrm>
          <a:custGeom>
            <a:avLst/>
            <a:gdLst/>
            <a:ahLst/>
            <a:cxnLst/>
            <a:rect l="l" t="t" r="r" b="b"/>
            <a:pathLst>
              <a:path w="4400856" h="4114800">
                <a:moveTo>
                  <a:pt x="0" y="0"/>
                </a:moveTo>
                <a:lnTo>
                  <a:pt x="4400855" y="0"/>
                </a:lnTo>
                <a:lnTo>
                  <a:pt x="44008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861824" y="-1028073"/>
            <a:ext cx="1480425" cy="2056145"/>
          </a:xfrm>
          <a:custGeom>
            <a:avLst/>
            <a:gdLst/>
            <a:ahLst/>
            <a:cxnLst/>
            <a:rect l="l" t="t" r="r" b="b"/>
            <a:pathLst>
              <a:path w="1480425" h="2056145">
                <a:moveTo>
                  <a:pt x="0" y="0"/>
                </a:moveTo>
                <a:lnTo>
                  <a:pt x="1480425" y="0"/>
                </a:lnTo>
                <a:lnTo>
                  <a:pt x="1480425" y="2056145"/>
                </a:lnTo>
                <a:lnTo>
                  <a:pt x="0" y="2056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90240" y="6876531"/>
            <a:ext cx="16188597" cy="3757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7298" lvl="1" indent="-383649" algn="l">
              <a:lnSpc>
                <a:spcPts val="4975"/>
              </a:lnSpc>
              <a:spcBef>
                <a:spcPct val="0"/>
              </a:spcBef>
              <a:buFont typeface="Arial"/>
              <a:buChar char="•"/>
            </a:pPr>
            <a:r>
              <a:rPr lang="en-US" sz="3553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Dataset: Coffe_sales.csv (daily data aggregated into monthly totals).</a:t>
            </a:r>
          </a:p>
          <a:p>
            <a:pPr marL="767298" lvl="1" indent="-383649" algn="l">
              <a:lnSpc>
                <a:spcPts val="4975"/>
              </a:lnSpc>
              <a:spcBef>
                <a:spcPct val="0"/>
              </a:spcBef>
              <a:buFont typeface="Arial"/>
              <a:buChar char="•"/>
            </a:pPr>
            <a:r>
              <a:rPr lang="en-US" sz="3553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Period: 2024 - 2025</a:t>
            </a:r>
          </a:p>
          <a:p>
            <a:pPr marL="767298" lvl="1" indent="-383649" algn="l">
              <a:lnSpc>
                <a:spcPts val="4975"/>
              </a:lnSpc>
              <a:spcBef>
                <a:spcPct val="0"/>
              </a:spcBef>
              <a:buFont typeface="Arial"/>
              <a:buChar char="•"/>
            </a:pPr>
            <a:r>
              <a:rPr lang="en-US" sz="3553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Source: Point-of-Sale (POS) system, reliable and internally verified.</a:t>
            </a:r>
          </a:p>
          <a:p>
            <a:pPr marL="767298" lvl="1" indent="-383649" algn="l">
              <a:lnSpc>
                <a:spcPts val="4975"/>
              </a:lnSpc>
              <a:spcBef>
                <a:spcPct val="0"/>
              </a:spcBef>
              <a:buFont typeface="Arial"/>
              <a:buChar char="•"/>
            </a:pPr>
            <a:r>
              <a:rPr lang="en-US" sz="3553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Missing values were replaced with zeros to maintain time continuity.</a:t>
            </a:r>
          </a:p>
          <a:p>
            <a:pPr algn="l">
              <a:lnSpc>
                <a:spcPts val="4975"/>
              </a:lnSpc>
              <a:spcBef>
                <a:spcPct val="0"/>
              </a:spcBef>
            </a:pPr>
            <a:endParaRPr lang="en-US" sz="3553">
              <a:solidFill>
                <a:srgbClr val="7D5427"/>
              </a:solidFill>
              <a:latin typeface="Moul"/>
              <a:ea typeface="Moul"/>
              <a:cs typeface="Moul"/>
              <a:sym typeface="Moul"/>
            </a:endParaRPr>
          </a:p>
          <a:p>
            <a:pPr algn="l">
              <a:lnSpc>
                <a:spcPts val="4975"/>
              </a:lnSpc>
            </a:pPr>
            <a:endParaRPr lang="en-US" sz="3553">
              <a:solidFill>
                <a:srgbClr val="7D5427"/>
              </a:solidFill>
              <a:latin typeface="Moul"/>
              <a:ea typeface="Moul"/>
              <a:cs typeface="Moul"/>
              <a:sym typeface="Moul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2024098" y="2307987"/>
            <a:ext cx="12520880" cy="4208058"/>
          </a:xfrm>
          <a:custGeom>
            <a:avLst/>
            <a:gdLst/>
            <a:ahLst/>
            <a:cxnLst/>
            <a:rect l="l" t="t" r="r" b="b"/>
            <a:pathLst>
              <a:path w="12520880" h="4208058">
                <a:moveTo>
                  <a:pt x="0" y="0"/>
                </a:moveTo>
                <a:lnTo>
                  <a:pt x="12520881" y="0"/>
                </a:lnTo>
                <a:lnTo>
                  <a:pt x="12520881" y="4208058"/>
                </a:lnTo>
                <a:lnTo>
                  <a:pt x="0" y="4208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37589" b="-375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3890689" y="908544"/>
            <a:ext cx="8087776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dirty="0">
                <a:solidFill>
                  <a:srgbClr val="38695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Data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56801">
            <a:off x="17122219" y="-600397"/>
            <a:ext cx="1139484" cy="2386594"/>
          </a:xfrm>
          <a:custGeom>
            <a:avLst/>
            <a:gdLst/>
            <a:ahLst/>
            <a:cxnLst/>
            <a:rect l="l" t="t" r="r" b="b"/>
            <a:pathLst>
              <a:path w="2180626" h="4001148">
                <a:moveTo>
                  <a:pt x="0" y="0"/>
                </a:moveTo>
                <a:lnTo>
                  <a:pt x="2180626" y="0"/>
                </a:lnTo>
                <a:lnTo>
                  <a:pt x="2180626" y="4001148"/>
                </a:lnTo>
                <a:lnTo>
                  <a:pt x="0" y="40011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819881"/>
              </p:ext>
            </p:extLst>
          </p:nvPr>
        </p:nvGraphicFramePr>
        <p:xfrm>
          <a:off x="1066800" y="3380295"/>
          <a:ext cx="16915474" cy="6139992"/>
        </p:xfrm>
        <a:graphic>
          <a:graphicData uri="http://schemas.openxmlformats.org/drawingml/2006/table">
            <a:tbl>
              <a:tblPr/>
              <a:tblGrid>
                <a:gridCol w="301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22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35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422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53499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10" u="none" strike="noStrike">
                          <a:solidFill>
                            <a:srgbClr val="000000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Models Evaluated</a:t>
                      </a:r>
                      <a:endParaRPr lang="en-US" sz="110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10" u="none" strike="noStrike">
                          <a:solidFill>
                            <a:srgbClr val="000000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Captures Seasonality</a:t>
                      </a:r>
                      <a:endParaRPr lang="en-US" sz="110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10" u="none" strike="noStrike" dirty="0">
                          <a:solidFill>
                            <a:srgbClr val="000000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RMSE</a:t>
                      </a:r>
                      <a:endParaRPr lang="en-US" sz="1100" dirty="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10" u="none" strike="noStrike">
                          <a:solidFill>
                            <a:srgbClr val="000000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Captures Trend</a:t>
                      </a:r>
                      <a:endParaRPr lang="en-US" sz="110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3359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10" u="none" strike="noStrike" dirty="0">
                          <a:solidFill>
                            <a:srgbClr val="000000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SES</a:t>
                      </a:r>
                      <a:endParaRPr lang="en-US" sz="1100" dirty="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84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463" dirty="0">
                          <a:solidFill>
                            <a:srgbClr val="729184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$320</a:t>
                      </a:r>
                      <a:endParaRPr lang="en-US" sz="1100" dirty="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56637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10" u="none" strike="noStrike" kern="1200" dirty="0">
                          <a:solidFill>
                            <a:srgbClr val="000000"/>
                          </a:solidFill>
                          <a:latin typeface="Black Han Sans"/>
                          <a:ea typeface="Black Han Sans"/>
                        </a:rPr>
                        <a:t>Seasonal Naive (SNAIVE)</a:t>
                      </a:r>
                    </a:p>
                  </a:txBody>
                  <a:tcPr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84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463" dirty="0">
                          <a:solidFill>
                            <a:srgbClr val="729184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$250</a:t>
                      </a:r>
                      <a:endParaRPr lang="en-US" sz="1100" dirty="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4998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10" u="none" strike="noStrike">
                          <a:solidFill>
                            <a:srgbClr val="000000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Holt-Winters</a:t>
                      </a:r>
                      <a:endParaRPr lang="en-US" sz="110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4848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463" dirty="0">
                          <a:solidFill>
                            <a:srgbClr val="729184"/>
                          </a:solidFill>
                          <a:latin typeface="Black Han Sans"/>
                          <a:ea typeface="Black Han Sans"/>
                          <a:cs typeface="Black Han Sans"/>
                          <a:sym typeface="Black Han Sans"/>
                        </a:rPr>
                        <a:t>$160</a:t>
                      </a:r>
                      <a:endParaRPr lang="en-US" sz="1100" dirty="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ts val="2815"/>
                        </a:lnSpc>
                        <a:spcBef>
                          <a:spcPct val="0"/>
                        </a:spcBef>
                        <a:defRPr/>
                      </a:pPr>
                      <a:endParaRPr lang="en-US" sz="1100" dirty="0"/>
                    </a:p>
                  </a:txBody>
                  <a:tcPr marL="212826" marR="212826" marT="212826" marB="212826" anchor="ctr">
                    <a:lnL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55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6476998" y="6716027"/>
            <a:ext cx="939457" cy="1053101"/>
          </a:xfrm>
          <a:custGeom>
            <a:avLst/>
            <a:gdLst/>
            <a:ahLst/>
            <a:cxnLst/>
            <a:rect l="l" t="t" r="r" b="b"/>
            <a:pathLst>
              <a:path w="939457" h="1053101">
                <a:moveTo>
                  <a:pt x="0" y="0"/>
                </a:moveTo>
                <a:lnTo>
                  <a:pt x="939457" y="0"/>
                </a:lnTo>
                <a:lnTo>
                  <a:pt x="939457" y="1053101"/>
                </a:lnTo>
                <a:lnTo>
                  <a:pt x="0" y="1053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476999" y="8225533"/>
            <a:ext cx="939457" cy="1053101"/>
          </a:xfrm>
          <a:custGeom>
            <a:avLst/>
            <a:gdLst/>
            <a:ahLst/>
            <a:cxnLst/>
            <a:rect l="l" t="t" r="r" b="b"/>
            <a:pathLst>
              <a:path w="939457" h="1053101">
                <a:moveTo>
                  <a:pt x="0" y="0"/>
                </a:moveTo>
                <a:lnTo>
                  <a:pt x="939457" y="0"/>
                </a:lnTo>
                <a:lnTo>
                  <a:pt x="939457" y="1053101"/>
                </a:lnTo>
                <a:lnTo>
                  <a:pt x="0" y="1053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5809707" y="8260357"/>
            <a:ext cx="939457" cy="1053101"/>
          </a:xfrm>
          <a:custGeom>
            <a:avLst/>
            <a:gdLst/>
            <a:ahLst/>
            <a:cxnLst/>
            <a:rect l="l" t="t" r="r" b="b"/>
            <a:pathLst>
              <a:path w="939457" h="1053101">
                <a:moveTo>
                  <a:pt x="0" y="0"/>
                </a:moveTo>
                <a:lnTo>
                  <a:pt x="939457" y="0"/>
                </a:lnTo>
                <a:lnTo>
                  <a:pt x="939457" y="1053101"/>
                </a:lnTo>
                <a:lnTo>
                  <a:pt x="0" y="10531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448924" y="5157537"/>
            <a:ext cx="939457" cy="979877"/>
          </a:xfrm>
          <a:custGeom>
            <a:avLst/>
            <a:gdLst/>
            <a:ahLst/>
            <a:cxnLst/>
            <a:rect l="l" t="t" r="r" b="b"/>
            <a:pathLst>
              <a:path w="939457" h="979877">
                <a:moveTo>
                  <a:pt x="0" y="0"/>
                </a:moveTo>
                <a:lnTo>
                  <a:pt x="939457" y="0"/>
                </a:lnTo>
                <a:lnTo>
                  <a:pt x="939457" y="979877"/>
                </a:lnTo>
                <a:lnTo>
                  <a:pt x="0" y="979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800886" y="1248286"/>
            <a:ext cx="1689120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8695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Methodology</a:t>
            </a:r>
          </a:p>
        </p:txBody>
      </p:sp>
      <p:sp>
        <p:nvSpPr>
          <p:cNvPr id="11" name="Freeform 11"/>
          <p:cNvSpPr/>
          <p:nvPr/>
        </p:nvSpPr>
        <p:spPr>
          <a:xfrm>
            <a:off x="15530265" y="5143500"/>
            <a:ext cx="939457" cy="979877"/>
          </a:xfrm>
          <a:custGeom>
            <a:avLst/>
            <a:gdLst/>
            <a:ahLst/>
            <a:cxnLst/>
            <a:rect l="l" t="t" r="r" b="b"/>
            <a:pathLst>
              <a:path w="939457" h="979877">
                <a:moveTo>
                  <a:pt x="0" y="0"/>
                </a:moveTo>
                <a:lnTo>
                  <a:pt x="939457" y="0"/>
                </a:lnTo>
                <a:lnTo>
                  <a:pt x="939457" y="979877"/>
                </a:lnTo>
                <a:lnTo>
                  <a:pt x="0" y="979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5773400" y="6778762"/>
            <a:ext cx="939457" cy="979877"/>
          </a:xfrm>
          <a:custGeom>
            <a:avLst/>
            <a:gdLst/>
            <a:ahLst/>
            <a:cxnLst/>
            <a:rect l="l" t="t" r="r" b="b"/>
            <a:pathLst>
              <a:path w="939457" h="979877">
                <a:moveTo>
                  <a:pt x="0" y="0"/>
                </a:moveTo>
                <a:lnTo>
                  <a:pt x="939457" y="0"/>
                </a:lnTo>
                <a:lnTo>
                  <a:pt x="939457" y="979877"/>
                </a:lnTo>
                <a:lnTo>
                  <a:pt x="0" y="9798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914400" y="8864957"/>
            <a:ext cx="20615558" cy="1881170"/>
          </a:xfrm>
          <a:custGeom>
            <a:avLst/>
            <a:gdLst/>
            <a:ahLst/>
            <a:cxnLst/>
            <a:rect l="l" t="t" r="r" b="b"/>
            <a:pathLst>
              <a:path w="20615558" h="1881170">
                <a:moveTo>
                  <a:pt x="0" y="0"/>
                </a:moveTo>
                <a:lnTo>
                  <a:pt x="20615558" y="0"/>
                </a:lnTo>
                <a:lnTo>
                  <a:pt x="20615558" y="1881170"/>
                </a:lnTo>
                <a:lnTo>
                  <a:pt x="0" y="1881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742483" y="2801605"/>
            <a:ext cx="681805" cy="613909"/>
          </a:xfrm>
          <a:custGeom>
            <a:avLst/>
            <a:gdLst/>
            <a:ahLst/>
            <a:cxnLst/>
            <a:rect l="l" t="t" r="r" b="b"/>
            <a:pathLst>
              <a:path w="628844" h="613909">
                <a:moveTo>
                  <a:pt x="0" y="0"/>
                </a:moveTo>
                <a:lnTo>
                  <a:pt x="628844" y="0"/>
                </a:lnTo>
                <a:lnTo>
                  <a:pt x="628844" y="613910"/>
                </a:lnTo>
                <a:lnTo>
                  <a:pt x="0" y="613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2400"/>
          </a:p>
        </p:txBody>
      </p:sp>
      <p:sp>
        <p:nvSpPr>
          <p:cNvPr id="4" name="Freeform 4"/>
          <p:cNvSpPr/>
          <p:nvPr/>
        </p:nvSpPr>
        <p:spPr>
          <a:xfrm>
            <a:off x="10733377" y="4407021"/>
            <a:ext cx="680396" cy="612639"/>
          </a:xfrm>
          <a:custGeom>
            <a:avLst/>
            <a:gdLst/>
            <a:ahLst/>
            <a:cxnLst/>
            <a:rect l="l" t="t" r="r" b="b"/>
            <a:pathLst>
              <a:path w="627544" h="612639">
                <a:moveTo>
                  <a:pt x="0" y="0"/>
                </a:moveTo>
                <a:lnTo>
                  <a:pt x="627544" y="0"/>
                </a:lnTo>
                <a:lnTo>
                  <a:pt x="627544" y="612639"/>
                </a:lnTo>
                <a:lnTo>
                  <a:pt x="0" y="6126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2400"/>
          </a:p>
        </p:txBody>
      </p:sp>
      <p:sp>
        <p:nvSpPr>
          <p:cNvPr id="5" name="Freeform 5"/>
          <p:cNvSpPr/>
          <p:nvPr/>
        </p:nvSpPr>
        <p:spPr>
          <a:xfrm>
            <a:off x="10742483" y="6000735"/>
            <a:ext cx="681805" cy="613909"/>
          </a:xfrm>
          <a:custGeom>
            <a:avLst/>
            <a:gdLst/>
            <a:ahLst/>
            <a:cxnLst/>
            <a:rect l="l" t="t" r="r" b="b"/>
            <a:pathLst>
              <a:path w="628844" h="613909">
                <a:moveTo>
                  <a:pt x="0" y="0"/>
                </a:moveTo>
                <a:lnTo>
                  <a:pt x="628844" y="0"/>
                </a:lnTo>
                <a:lnTo>
                  <a:pt x="628844" y="613910"/>
                </a:lnTo>
                <a:lnTo>
                  <a:pt x="0" y="613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 sz="2400"/>
          </a:p>
        </p:txBody>
      </p:sp>
      <p:sp>
        <p:nvSpPr>
          <p:cNvPr id="6" name="Freeform 6"/>
          <p:cNvSpPr/>
          <p:nvPr/>
        </p:nvSpPr>
        <p:spPr>
          <a:xfrm>
            <a:off x="10732855" y="7599665"/>
            <a:ext cx="628844" cy="613909"/>
          </a:xfrm>
          <a:custGeom>
            <a:avLst/>
            <a:gdLst/>
            <a:ahLst/>
            <a:cxnLst/>
            <a:rect l="l" t="t" r="r" b="b"/>
            <a:pathLst>
              <a:path w="628844" h="613909">
                <a:moveTo>
                  <a:pt x="0" y="0"/>
                </a:moveTo>
                <a:lnTo>
                  <a:pt x="628844" y="0"/>
                </a:lnTo>
                <a:lnTo>
                  <a:pt x="628844" y="613910"/>
                </a:lnTo>
                <a:lnTo>
                  <a:pt x="0" y="6139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2484464" y="970708"/>
            <a:ext cx="984203" cy="944835"/>
          </a:xfrm>
          <a:custGeom>
            <a:avLst/>
            <a:gdLst/>
            <a:ahLst/>
            <a:cxnLst/>
            <a:rect l="l" t="t" r="r" b="b"/>
            <a:pathLst>
              <a:path w="984203" h="944835">
                <a:moveTo>
                  <a:pt x="0" y="0"/>
                </a:moveTo>
                <a:lnTo>
                  <a:pt x="984203" y="0"/>
                </a:lnTo>
                <a:lnTo>
                  <a:pt x="984203" y="944836"/>
                </a:lnTo>
                <a:lnTo>
                  <a:pt x="0" y="94483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9567520">
            <a:off x="16884018" y="-3351994"/>
            <a:ext cx="4623371" cy="4114800"/>
          </a:xfrm>
          <a:custGeom>
            <a:avLst/>
            <a:gdLst/>
            <a:ahLst/>
            <a:cxnLst/>
            <a:rect l="l" t="t" r="r" b="b"/>
            <a:pathLst>
              <a:path w="4623371" h="4114800">
                <a:moveTo>
                  <a:pt x="0" y="0"/>
                </a:moveTo>
                <a:lnTo>
                  <a:pt x="4623371" y="0"/>
                </a:lnTo>
                <a:lnTo>
                  <a:pt x="46233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85800" y="2560337"/>
            <a:ext cx="8917234" cy="5796202"/>
          </a:xfrm>
          <a:custGeom>
            <a:avLst/>
            <a:gdLst/>
            <a:ahLst/>
            <a:cxnLst/>
            <a:rect l="l" t="t" r="r" b="b"/>
            <a:pathLst>
              <a:path w="8917234" h="5796202">
                <a:moveTo>
                  <a:pt x="0" y="0"/>
                </a:moveTo>
                <a:lnTo>
                  <a:pt x="8917234" y="0"/>
                </a:lnTo>
                <a:lnTo>
                  <a:pt x="8917234" y="5796202"/>
                </a:lnTo>
                <a:lnTo>
                  <a:pt x="0" y="579620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484464" y="832720"/>
            <a:ext cx="1277418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8695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Exploratory Analysis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99630" y="2690095"/>
            <a:ext cx="638357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800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Monthly sales show a steady upward trend with noticeable seasonal peaks.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99630" y="4290295"/>
            <a:ext cx="638357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800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Spikes during festive months (e.g., December, summer promotions).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09259" y="5889225"/>
            <a:ext cx="6383570" cy="1236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800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Autocorrelation Function (ACF) reveals a repeating cycle around every 12 months.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609259" y="7688180"/>
            <a:ext cx="6383570" cy="415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800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Indicates strong yearly seasonality.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1603119" y="1504759"/>
            <a:ext cx="923524" cy="902745"/>
          </a:xfrm>
          <a:custGeom>
            <a:avLst/>
            <a:gdLst/>
            <a:ahLst/>
            <a:cxnLst/>
            <a:rect l="l" t="t" r="r" b="b"/>
            <a:pathLst>
              <a:path w="923524" h="902745">
                <a:moveTo>
                  <a:pt x="0" y="0"/>
                </a:moveTo>
                <a:lnTo>
                  <a:pt x="923523" y="0"/>
                </a:lnTo>
                <a:lnTo>
                  <a:pt x="923523" y="902744"/>
                </a:lnTo>
                <a:lnTo>
                  <a:pt x="0" y="90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481714" flipH="1">
            <a:off x="16768858" y="6801574"/>
            <a:ext cx="3019235" cy="4114800"/>
          </a:xfrm>
          <a:custGeom>
            <a:avLst/>
            <a:gdLst/>
            <a:ahLst/>
            <a:cxnLst/>
            <a:rect l="l" t="t" r="r" b="b"/>
            <a:pathLst>
              <a:path w="3019235" h="4114800">
                <a:moveTo>
                  <a:pt x="3019234" y="0"/>
                </a:moveTo>
                <a:lnTo>
                  <a:pt x="0" y="0"/>
                </a:lnTo>
                <a:lnTo>
                  <a:pt x="0" y="4114800"/>
                </a:lnTo>
                <a:lnTo>
                  <a:pt x="3019234" y="4114800"/>
                </a:lnTo>
                <a:lnTo>
                  <a:pt x="301923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492939" y="2674631"/>
            <a:ext cx="8679969" cy="4806533"/>
          </a:xfrm>
          <a:custGeom>
            <a:avLst/>
            <a:gdLst/>
            <a:ahLst/>
            <a:cxnLst/>
            <a:rect l="l" t="t" r="r" b="b"/>
            <a:pathLst>
              <a:path w="8679969" h="4806533">
                <a:moveTo>
                  <a:pt x="0" y="0"/>
                </a:moveTo>
                <a:lnTo>
                  <a:pt x="8679968" y="0"/>
                </a:lnTo>
                <a:lnTo>
                  <a:pt x="8679968" y="4806533"/>
                </a:lnTo>
                <a:lnTo>
                  <a:pt x="0" y="48065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88725" y="342709"/>
            <a:ext cx="17110550" cy="216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6600" dirty="0">
                <a:solidFill>
                  <a:srgbClr val="38695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Model Judgement &amp; Residual Analysis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576414"/>
            <a:ext cx="15264783" cy="326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425E5A"/>
                </a:solidFill>
                <a:latin typeface="Moul"/>
                <a:ea typeface="Moul"/>
                <a:cs typeface="Moul"/>
                <a:sym typeface="Moul"/>
              </a:rPr>
              <a:t>Residual analysis shows:</a:t>
            </a:r>
          </a:p>
          <a:p>
            <a:pPr marL="798823" lvl="1" indent="-399411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No autocorrelation (ACF of residuals flat).</a:t>
            </a:r>
          </a:p>
          <a:p>
            <a:pPr marL="798823" lvl="1" indent="-399411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Mean residual = 0 -&gt; unbiased forecast.</a:t>
            </a:r>
          </a:p>
          <a:p>
            <a:pPr marL="798823" lvl="1" indent="-399411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Constant variance and normally distributed errors.</a:t>
            </a:r>
          </a:p>
          <a:p>
            <a:pPr algn="l">
              <a:lnSpc>
                <a:spcPts val="5179"/>
              </a:lnSpc>
            </a:pPr>
            <a:endParaRPr lang="en-US" sz="3699">
              <a:solidFill>
                <a:srgbClr val="7D5427"/>
              </a:solidFill>
              <a:latin typeface="Moul"/>
              <a:ea typeface="Moul"/>
              <a:cs typeface="Moul"/>
              <a:sym typeface="Mou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B5B66B-BEE9-1142-84D2-2AF829C59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874B2660-A976-B843-95F0-E692BEEA8910}"/>
              </a:ext>
            </a:extLst>
          </p:cNvPr>
          <p:cNvSpPr/>
          <p:nvPr/>
        </p:nvSpPr>
        <p:spPr>
          <a:xfrm>
            <a:off x="11506200" y="216568"/>
            <a:ext cx="923524" cy="902745"/>
          </a:xfrm>
          <a:custGeom>
            <a:avLst/>
            <a:gdLst/>
            <a:ahLst/>
            <a:cxnLst/>
            <a:rect l="l" t="t" r="r" b="b"/>
            <a:pathLst>
              <a:path w="923524" h="902745">
                <a:moveTo>
                  <a:pt x="0" y="0"/>
                </a:moveTo>
                <a:lnTo>
                  <a:pt x="923523" y="0"/>
                </a:lnTo>
                <a:lnTo>
                  <a:pt x="923523" y="902744"/>
                </a:lnTo>
                <a:lnTo>
                  <a:pt x="0" y="9027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42FCB365-EF7F-0009-0DFA-F196EB9B7E80}"/>
              </a:ext>
            </a:extLst>
          </p:cNvPr>
          <p:cNvSpPr txBox="1"/>
          <p:nvPr/>
        </p:nvSpPr>
        <p:spPr>
          <a:xfrm>
            <a:off x="-310816" y="0"/>
            <a:ext cx="18364200" cy="1915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4400" dirty="0">
                <a:solidFill>
                  <a:srgbClr val="386950"/>
                </a:solidFill>
                <a:latin typeface="Black Han Sans"/>
                <a:ea typeface="Black Han Sans"/>
              </a:rPr>
              <a:t>ARIMA Model</a:t>
            </a:r>
          </a:p>
          <a:p>
            <a:pPr algn="ctr">
              <a:lnSpc>
                <a:spcPts val="7920"/>
              </a:lnSpc>
            </a:pPr>
            <a:r>
              <a:rPr lang="en-US" sz="4400" dirty="0">
                <a:solidFill>
                  <a:srgbClr val="386950"/>
                </a:solidFill>
                <a:latin typeface="Black Han Sans"/>
                <a:ea typeface="Black Han Sans"/>
              </a:rPr>
              <a:t> (Auto Regressive Integrated Moving Average)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C77AF28-474A-584E-B21A-79DCF5EBC062}"/>
              </a:ext>
            </a:extLst>
          </p:cNvPr>
          <p:cNvSpPr txBox="1"/>
          <p:nvPr/>
        </p:nvSpPr>
        <p:spPr>
          <a:xfrm>
            <a:off x="128337" y="5600700"/>
            <a:ext cx="18135600" cy="5318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79"/>
              </a:lnSpc>
              <a:spcBef>
                <a:spcPct val="0"/>
              </a:spcBef>
              <a:buNone/>
            </a:pPr>
            <a:endParaRPr lang="en-US" sz="3699" dirty="0">
              <a:solidFill>
                <a:srgbClr val="425E5A"/>
              </a:solidFill>
              <a:latin typeface="Moul"/>
              <a:cs typeface="Moul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99" dirty="0">
                <a:solidFill>
                  <a:srgbClr val="7D5427"/>
                </a:solidFill>
                <a:latin typeface="Moul"/>
                <a:cs typeface="Moul"/>
              </a:rPr>
              <a:t>Captures trend and autocorrelation in the data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99" dirty="0">
                <a:solidFill>
                  <a:srgbClr val="7D5427"/>
                </a:solidFill>
                <a:latin typeface="Moul"/>
                <a:cs typeface="Moul"/>
              </a:rPr>
              <a:t>Suitable for non-seasonal or weakly seasonal data</a:t>
            </a:r>
          </a:p>
          <a:p>
            <a:pPr algn="l"/>
            <a:r>
              <a:rPr lang="en-US" sz="3699" dirty="0">
                <a:solidFill>
                  <a:srgbClr val="386950"/>
                </a:solidFill>
                <a:latin typeface="Moul"/>
                <a:cs typeface="Moul"/>
              </a:rPr>
              <a:t>How ARIMA performed on Coffee Sales: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99" dirty="0">
                <a:solidFill>
                  <a:srgbClr val="7D5427"/>
                </a:solidFill>
                <a:latin typeface="Moul"/>
                <a:cs typeface="Moul"/>
              </a:rPr>
              <a:t>Detects short-term patterns in spikes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99" dirty="0">
                <a:solidFill>
                  <a:srgbClr val="7D5427"/>
                </a:solidFill>
                <a:latin typeface="Moul"/>
                <a:cs typeface="Moul"/>
              </a:rPr>
              <a:t>Handles noise moderately well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99" dirty="0">
                <a:solidFill>
                  <a:srgbClr val="7D5427"/>
                </a:solidFill>
                <a:latin typeface="Moul"/>
                <a:cs typeface="Moul"/>
              </a:rPr>
              <a:t>RMSE is better than SES but worse than Holt-Winters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99" dirty="0">
                <a:solidFill>
                  <a:srgbClr val="7D5427"/>
                </a:solidFill>
                <a:latin typeface="Moul"/>
                <a:cs typeface="Moul"/>
              </a:rPr>
              <a:t>Does not fully capture seasonality → seasonal peaks remain unexplained</a:t>
            </a:r>
            <a:endParaRPr lang="en-US" sz="3699" dirty="0">
              <a:solidFill>
                <a:srgbClr val="7D5427"/>
              </a:solidFill>
              <a:latin typeface="Moul"/>
              <a:cs typeface="Moul"/>
              <a:sym typeface="Moul"/>
            </a:endParaRPr>
          </a:p>
          <a:p>
            <a:pPr algn="l">
              <a:lnSpc>
                <a:spcPts val="5179"/>
              </a:lnSpc>
            </a:pPr>
            <a:endParaRPr lang="en-US" sz="3699" dirty="0">
              <a:solidFill>
                <a:srgbClr val="7D5427"/>
              </a:solidFill>
              <a:latin typeface="Moul"/>
              <a:ea typeface="Moul"/>
              <a:cs typeface="Moul"/>
              <a:sym typeface="Mou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A4CBDA-FE53-414D-51A0-9114EF51E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884" y="2171700"/>
            <a:ext cx="7772400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11BAB5-34F5-6738-0CA1-4676B6241B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7600" y="1916062"/>
            <a:ext cx="6605337" cy="43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7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517994" y="8937498"/>
            <a:ext cx="21622933" cy="4486759"/>
          </a:xfrm>
          <a:custGeom>
            <a:avLst/>
            <a:gdLst/>
            <a:ahLst/>
            <a:cxnLst/>
            <a:rect l="l" t="t" r="r" b="b"/>
            <a:pathLst>
              <a:path w="21622933" h="4486759">
                <a:moveTo>
                  <a:pt x="0" y="0"/>
                </a:moveTo>
                <a:lnTo>
                  <a:pt x="21622932" y="0"/>
                </a:lnTo>
                <a:lnTo>
                  <a:pt x="21622932" y="4486759"/>
                </a:lnTo>
                <a:lnTo>
                  <a:pt x="0" y="4486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15430286" y="329639"/>
            <a:ext cx="611160" cy="758028"/>
          </a:xfrm>
          <a:custGeom>
            <a:avLst/>
            <a:gdLst/>
            <a:ahLst/>
            <a:cxnLst/>
            <a:rect l="l" t="t" r="r" b="b"/>
            <a:pathLst>
              <a:path w="611160" h="758028">
                <a:moveTo>
                  <a:pt x="611159" y="0"/>
                </a:moveTo>
                <a:lnTo>
                  <a:pt x="0" y="0"/>
                </a:lnTo>
                <a:lnTo>
                  <a:pt x="0" y="758028"/>
                </a:lnTo>
                <a:lnTo>
                  <a:pt x="611159" y="758028"/>
                </a:lnTo>
                <a:lnTo>
                  <a:pt x="61115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91169" y="1869946"/>
            <a:ext cx="6832633" cy="4142284"/>
          </a:xfrm>
          <a:custGeom>
            <a:avLst/>
            <a:gdLst/>
            <a:ahLst/>
            <a:cxnLst/>
            <a:rect l="l" t="t" r="r" b="b"/>
            <a:pathLst>
              <a:path w="6832633" h="4142284">
                <a:moveTo>
                  <a:pt x="0" y="0"/>
                </a:moveTo>
                <a:lnTo>
                  <a:pt x="6832634" y="0"/>
                </a:lnTo>
                <a:lnTo>
                  <a:pt x="6832634" y="4142284"/>
                </a:lnTo>
                <a:lnTo>
                  <a:pt x="0" y="41422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8511902" y="1644780"/>
            <a:ext cx="7441642" cy="4604516"/>
          </a:xfrm>
          <a:custGeom>
            <a:avLst/>
            <a:gdLst/>
            <a:ahLst/>
            <a:cxnLst/>
            <a:rect l="l" t="t" r="r" b="b"/>
            <a:pathLst>
              <a:path w="7441642" h="4604516">
                <a:moveTo>
                  <a:pt x="0" y="0"/>
                </a:moveTo>
                <a:lnTo>
                  <a:pt x="7441642" y="0"/>
                </a:lnTo>
                <a:lnTo>
                  <a:pt x="7441642" y="4604516"/>
                </a:lnTo>
                <a:lnTo>
                  <a:pt x="0" y="46045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44906" y="188514"/>
            <a:ext cx="13613223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8695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 Forecast and Conclusion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6488" y="6310001"/>
            <a:ext cx="15935024" cy="3268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Implication:</a:t>
            </a:r>
          </a:p>
          <a:p>
            <a:pPr marL="798823" lvl="1" indent="-399411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Expect 8–10% sales growth over the next half-year.</a:t>
            </a:r>
          </a:p>
          <a:p>
            <a:pPr marL="798823" lvl="1" indent="-399411" algn="l">
              <a:lnSpc>
                <a:spcPts val="5179"/>
              </a:lnSpc>
              <a:spcBef>
                <a:spcPct val="0"/>
              </a:spcBef>
              <a:buFont typeface="Arial"/>
              <a:buChar char="•"/>
            </a:pPr>
            <a:r>
              <a:rPr lang="en-US" sz="3699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Management can plan bean orders, staff shifts, and promotional inventory accordingly.</a:t>
            </a:r>
          </a:p>
          <a:p>
            <a:pPr algn="l">
              <a:lnSpc>
                <a:spcPts val="5179"/>
              </a:lnSpc>
            </a:pPr>
            <a:endParaRPr lang="en-US" sz="3699">
              <a:solidFill>
                <a:srgbClr val="7D5427"/>
              </a:solidFill>
              <a:latin typeface="Moul"/>
              <a:ea typeface="Moul"/>
              <a:cs typeface="Moul"/>
              <a:sym typeface="Mou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18151" y="121667"/>
            <a:ext cx="1882299" cy="1814066"/>
          </a:xfrm>
          <a:custGeom>
            <a:avLst/>
            <a:gdLst/>
            <a:ahLst/>
            <a:cxnLst/>
            <a:rect l="l" t="t" r="r" b="b"/>
            <a:pathLst>
              <a:path w="1882299" h="1814066">
                <a:moveTo>
                  <a:pt x="0" y="0"/>
                </a:moveTo>
                <a:lnTo>
                  <a:pt x="1882298" y="0"/>
                </a:lnTo>
                <a:lnTo>
                  <a:pt x="1882298" y="1814066"/>
                </a:lnTo>
                <a:lnTo>
                  <a:pt x="0" y="1814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3287380" y="338137"/>
            <a:ext cx="12457640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386950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Final Recommendation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43000" y="2712765"/>
            <a:ext cx="16116300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79"/>
              </a:lnSpc>
            </a:pPr>
            <a:r>
              <a:rPr lang="en-US" sz="5400" dirty="0">
                <a:solidFill>
                  <a:srgbClr val="950C3A"/>
                </a:solidFill>
                <a:latin typeface="Moul"/>
                <a:ea typeface="Moul"/>
                <a:cs typeface="Moul"/>
                <a:sym typeface="Moul"/>
              </a:rPr>
              <a:t>Chosen Model: Holt-Winters Additive Seasonal.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5902506"/>
            <a:ext cx="17599978" cy="392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Why:</a:t>
            </a:r>
          </a:p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Lowest RMSE.</a:t>
            </a:r>
          </a:p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Accurately captures both trend and seasonality.</a:t>
            </a:r>
          </a:p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Stable forecasts and interpretable components (level, trend, season).</a:t>
            </a:r>
          </a:p>
          <a:p>
            <a:pPr marL="798828" lvl="1" indent="-399414" algn="l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7D5427"/>
                </a:solidFill>
                <a:latin typeface="Moul"/>
                <a:ea typeface="Moul"/>
                <a:cs typeface="Moul"/>
                <a:sym typeface="Moul"/>
              </a:rPr>
              <a:t>Assumptions: Seasonality pattern remains consistent over time.</a:t>
            </a:r>
          </a:p>
          <a:p>
            <a:pPr algn="l">
              <a:lnSpc>
                <a:spcPts val="5179"/>
              </a:lnSpc>
            </a:pPr>
            <a:endParaRPr lang="en-US" sz="3699">
              <a:solidFill>
                <a:srgbClr val="7D5427"/>
              </a:solidFill>
              <a:latin typeface="Moul"/>
              <a:ea typeface="Moul"/>
              <a:cs typeface="Moul"/>
              <a:sym typeface="Mou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382</Words>
  <Application>Microsoft Macintosh PowerPoint</Application>
  <PresentationFormat>Custom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Black Han Sans</vt:lpstr>
      <vt:lpstr>Calibri</vt:lpstr>
      <vt:lpstr>Canva Sans Bold</vt:lpstr>
      <vt:lpstr>Moul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Coffee Sales Report</dc:title>
  <cp:lastModifiedBy>Miruthula Vaishnavy Sivakumar</cp:lastModifiedBy>
  <cp:revision>6</cp:revision>
  <dcterms:created xsi:type="dcterms:W3CDTF">2006-08-16T00:00:00Z</dcterms:created>
  <dcterms:modified xsi:type="dcterms:W3CDTF">2025-11-24T15:11:09Z</dcterms:modified>
  <dc:identifier>DAG33KQuhJM</dc:identifier>
</cp:coreProperties>
</file>